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</p:sldIdLst>
  <p:sldSz cx="121793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2" name="Shape 9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j-lt"/>
        <a:ea typeface="+mj-ea"/>
        <a:cs typeface="+mj-cs"/>
        <a:sym typeface="Calibri"/>
      </a:defRPr>
    </a:lvl1pPr>
    <a:lvl2pPr indent="228600" defTabSz="457200" latinLnBrk="0">
      <a:defRPr sz="1200">
        <a:latin typeface="+mj-lt"/>
        <a:ea typeface="+mj-ea"/>
        <a:cs typeface="+mj-cs"/>
        <a:sym typeface="Calibri"/>
      </a:defRPr>
    </a:lvl2pPr>
    <a:lvl3pPr indent="457200" defTabSz="457200" latinLnBrk="0">
      <a:defRPr sz="1200">
        <a:latin typeface="+mj-lt"/>
        <a:ea typeface="+mj-ea"/>
        <a:cs typeface="+mj-cs"/>
        <a:sym typeface="Calibri"/>
      </a:defRPr>
    </a:lvl3pPr>
    <a:lvl4pPr indent="685800" defTabSz="457200" latinLnBrk="0">
      <a:defRPr sz="1200">
        <a:latin typeface="+mj-lt"/>
        <a:ea typeface="+mj-ea"/>
        <a:cs typeface="+mj-cs"/>
        <a:sym typeface="Calibri"/>
      </a:defRPr>
    </a:lvl4pPr>
    <a:lvl5pPr indent="914400" defTabSz="457200" latinLnBrk="0">
      <a:defRPr sz="1200">
        <a:latin typeface="+mj-lt"/>
        <a:ea typeface="+mj-ea"/>
        <a:cs typeface="+mj-cs"/>
        <a:sym typeface="Calibri"/>
      </a:defRPr>
    </a:lvl5pPr>
    <a:lvl6pPr indent="1143000" defTabSz="457200" latinLnBrk="0">
      <a:defRPr sz="1200">
        <a:latin typeface="+mj-lt"/>
        <a:ea typeface="+mj-ea"/>
        <a:cs typeface="+mj-cs"/>
        <a:sym typeface="Calibri"/>
      </a:defRPr>
    </a:lvl6pPr>
    <a:lvl7pPr indent="1371600" defTabSz="457200" latinLnBrk="0">
      <a:defRPr sz="1200">
        <a:latin typeface="+mj-lt"/>
        <a:ea typeface="+mj-ea"/>
        <a:cs typeface="+mj-cs"/>
        <a:sym typeface="Calibri"/>
      </a:defRPr>
    </a:lvl7pPr>
    <a:lvl8pPr indent="1600200" defTabSz="457200" latinLnBrk="0">
      <a:defRPr sz="1200">
        <a:latin typeface="+mj-lt"/>
        <a:ea typeface="+mj-ea"/>
        <a:cs typeface="+mj-cs"/>
        <a:sym typeface="Calibri"/>
      </a:defRPr>
    </a:lvl8pPr>
    <a:lvl9pPr indent="1828800" defTabSz="4572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b="1" cap="all" sz="4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b="1" sz="2400"/>
            </a:lvl1pPr>
            <a:lvl2pPr marL="0" indent="457200">
              <a:spcBef>
                <a:spcPts val="500"/>
              </a:spcBef>
              <a:buSzTx/>
              <a:buFontTx/>
              <a:buNone/>
              <a:defRPr b="1" sz="2400"/>
            </a:lvl2pPr>
            <a:lvl3pPr marL="0" indent="914400">
              <a:spcBef>
                <a:spcPts val="500"/>
              </a:spcBef>
              <a:buSzTx/>
              <a:buFontTx/>
              <a:buNone/>
              <a:defRPr b="1" sz="2400"/>
            </a:lvl3pPr>
            <a:lvl4pPr marL="0" indent="1371600">
              <a:spcBef>
                <a:spcPts val="500"/>
              </a:spcBef>
              <a:buSzTx/>
              <a:buFontTx/>
              <a:buNone/>
              <a:defRPr b="1" sz="2400"/>
            </a:lvl4pPr>
            <a:lvl5pPr marL="0" indent="1828800">
              <a:spcBef>
                <a:spcPts val="500"/>
              </a:spcBef>
              <a:buSzTx/>
              <a:buFont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/>
          <p:nvPr>
            <p:ph type="body" sz="quarter" idx="21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b="1" sz="24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sz="half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/>
          <p:nvPr>
            <p:ph type="body" sz="quarter" idx="21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Picture Placeholder 2"/>
          <p:cNvSpPr/>
          <p:nvPr>
            <p:ph type="pic" sz="half" idx="21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608965" y="92074"/>
            <a:ext cx="1096137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608965" y="1600200"/>
            <a:ext cx="1096137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8428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 xmlns:p14="http://schemas.microsoft.com/office/powerpoint/2010/main" spd="med" advClick="1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342900" marR="0" indent="-34290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945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517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089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66159" marR="0" indent="-365759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23359" marR="0" indent="-365759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extBox 1"/>
          <p:cNvSpPr txBox="1"/>
          <p:nvPr/>
        </p:nvSpPr>
        <p:spPr>
          <a:xfrm>
            <a:off x="457199" y="457200"/>
            <a:ext cx="11274554" cy="616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b="1" sz="4400">
                <a:solidFill>
                  <a:srgbClr val="FBBF24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Objectives </a:t>
            </a:r>
            <a:r>
              <a:t>this evening</a:t>
            </a:r>
          </a:p>
        </p:txBody>
      </p:sp>
      <p:sp>
        <p:nvSpPr>
          <p:cNvPr id="95" name="TextBox 2"/>
          <p:cNvSpPr txBox="1"/>
          <p:nvPr/>
        </p:nvSpPr>
        <p:spPr>
          <a:xfrm>
            <a:off x="457200" y="1828800"/>
            <a:ext cx="9515283" cy="2205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ts val="2000"/>
              </a:spcBef>
              <a:defRPr sz="40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• </a:t>
            </a:r>
            <a:r>
              <a:t>To s</a:t>
            </a:r>
            <a:r>
              <a:t>hare parking survey </a:t>
            </a:r>
            <a:r>
              <a:t>results.</a:t>
            </a:r>
          </a:p>
          <a:p>
            <a:pPr>
              <a:spcBef>
                <a:spcPts val="2000"/>
              </a:spcBef>
              <a:defRPr sz="40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• </a:t>
            </a:r>
            <a:r>
              <a:t>To a</a:t>
            </a:r>
            <a:r>
              <a:t>nswer questions</a:t>
            </a:r>
          </a:p>
          <a:p>
            <a:pPr>
              <a:spcBef>
                <a:spcPts val="2000"/>
              </a:spcBef>
              <a:defRPr sz="40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• </a:t>
            </a:r>
            <a:r>
              <a:t>To h</a:t>
            </a:r>
            <a:r>
              <a:t>ear your views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TextBox 1"/>
          <p:cNvSpPr txBox="1"/>
          <p:nvPr/>
        </p:nvSpPr>
        <p:spPr>
          <a:xfrm>
            <a:off x="457199" y="457200"/>
            <a:ext cx="11274554" cy="11263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b="1" sz="4000">
                <a:solidFill>
                  <a:srgbClr val="FBBF24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Proposal for </a:t>
            </a:r>
            <a:r>
              <a:t>Kinnerley Parish Council’s </a:t>
            </a:r>
            <a:r>
              <a:t>Decision</a:t>
            </a:r>
          </a:p>
        </p:txBody>
      </p:sp>
      <p:sp>
        <p:nvSpPr>
          <p:cNvPr id="98" name="TextBox 2"/>
          <p:cNvSpPr txBox="1"/>
          <p:nvPr/>
        </p:nvSpPr>
        <p:spPr>
          <a:xfrm>
            <a:off x="457198" y="2509997"/>
            <a:ext cx="11466822" cy="3160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ts val="2000"/>
              </a:spcBef>
              <a:defRPr sz="36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• </a:t>
            </a:r>
            <a:r>
              <a:t>KPC to retain ownership of the land – only l</a:t>
            </a:r>
            <a:r>
              <a:t>eas</a:t>
            </a:r>
            <a:r>
              <a:t>ing</a:t>
            </a:r>
            <a:r>
              <a:t> or licen</a:t>
            </a:r>
            <a:r>
              <a:t>sing</a:t>
            </a:r>
            <a:r>
              <a:t> </a:t>
            </a:r>
            <a:r>
              <a:t>the </a:t>
            </a:r>
            <a:r>
              <a:t>part </a:t>
            </a:r>
            <a:r>
              <a:t>needed  by the </a:t>
            </a:r>
            <a:r>
              <a:t>developer</a:t>
            </a:r>
            <a:r>
              <a:t>s.</a:t>
            </a:r>
          </a:p>
          <a:p>
            <a:pPr>
              <a:spcBef>
                <a:spcPts val="2000"/>
              </a:spcBef>
              <a:defRPr sz="36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• </a:t>
            </a:r>
            <a:r>
              <a:t>D</a:t>
            </a:r>
            <a:r>
              <a:t>eveloper </a:t>
            </a:r>
            <a:r>
              <a:t>to </a:t>
            </a:r>
            <a:r>
              <a:t>meet </a:t>
            </a:r>
            <a:r>
              <a:t>all construction &amp; maintenance costs.</a:t>
            </a:r>
          </a:p>
          <a:p>
            <a:pPr>
              <a:spcBef>
                <a:spcPts val="2000"/>
              </a:spcBef>
              <a:defRPr sz="36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• </a:t>
            </a:r>
            <a:r>
              <a:t>If the shop ceases trading, this a</a:t>
            </a:r>
            <a:r>
              <a:t>greement </a:t>
            </a:r>
            <a:r>
              <a:t>will end.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extBox 1"/>
          <p:cNvSpPr txBox="1"/>
          <p:nvPr/>
        </p:nvSpPr>
        <p:spPr>
          <a:xfrm>
            <a:off x="457135" y="149423"/>
            <a:ext cx="11274554" cy="4566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b="1" sz="3200">
                <a:solidFill>
                  <a:srgbClr val="FBBF24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The Proposal</a:t>
            </a:r>
          </a:p>
        </p:txBody>
      </p:sp>
      <p:pic>
        <p:nvPicPr>
          <p:cNvPr id="101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08478" y="718312"/>
            <a:ext cx="7905351" cy="5895849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extBox 1"/>
          <p:cNvSpPr txBox="1"/>
          <p:nvPr/>
        </p:nvSpPr>
        <p:spPr>
          <a:xfrm>
            <a:off x="457135" y="149423"/>
            <a:ext cx="11274554" cy="4566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b="1" sz="3200">
                <a:solidFill>
                  <a:srgbClr val="FBBF24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The Proposal</a:t>
            </a:r>
          </a:p>
        </p:txBody>
      </p:sp>
      <p:pic>
        <p:nvPicPr>
          <p:cNvPr id="104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57325" y="724216"/>
            <a:ext cx="8886871" cy="5889944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extBox 1"/>
          <p:cNvSpPr txBox="1"/>
          <p:nvPr/>
        </p:nvSpPr>
        <p:spPr>
          <a:xfrm>
            <a:off x="457199" y="457200"/>
            <a:ext cx="11274554" cy="616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b="1" sz="4400">
                <a:solidFill>
                  <a:srgbClr val="FBBF24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Q1: Where Do You Live?</a:t>
            </a:r>
          </a:p>
        </p:txBody>
      </p:sp>
      <p:sp>
        <p:nvSpPr>
          <p:cNvPr id="107" name="TextBox 2"/>
          <p:cNvSpPr txBox="1"/>
          <p:nvPr/>
        </p:nvSpPr>
        <p:spPr>
          <a:xfrm>
            <a:off x="457199" y="1828800"/>
            <a:ext cx="11274554" cy="3668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ts val="2000"/>
              </a:spcBef>
              <a:defRPr sz="36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• </a:t>
            </a:r>
            <a:r>
              <a:t>46% – in Kinnerley village  (122 responses)</a:t>
            </a:r>
            <a:endParaRPr sz="2800"/>
          </a:p>
          <a:p>
            <a:pPr>
              <a:spcBef>
                <a:spcPts val="2000"/>
              </a:spcBef>
              <a:defRPr sz="36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• 47% – elsewhere in our Parish  (126 responses)</a:t>
            </a:r>
            <a:endParaRPr sz="2800"/>
          </a:p>
          <a:p>
            <a:pPr>
              <a:spcBef>
                <a:spcPts val="2000"/>
              </a:spcBef>
              <a:defRPr sz="36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• 7% – outside the Parish  (18 responses)</a:t>
            </a:r>
            <a:endParaRPr sz="2800"/>
          </a:p>
          <a:p>
            <a:pPr>
              <a:spcBef>
                <a:spcPts val="2000"/>
              </a:spcBef>
              <a:defRPr sz="36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>
              <a:spcBef>
                <a:spcPts val="2000"/>
              </a:spcBef>
              <a:defRPr sz="36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Total responses: 266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extBox 1"/>
          <p:cNvSpPr txBox="1"/>
          <p:nvPr/>
        </p:nvSpPr>
        <p:spPr>
          <a:xfrm>
            <a:off x="457199" y="457200"/>
            <a:ext cx="11274554" cy="616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b="1" sz="4400">
                <a:solidFill>
                  <a:srgbClr val="FBBF24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Q2: How </a:t>
            </a:r>
            <a:r>
              <a:t>o</a:t>
            </a:r>
            <a:r>
              <a:t>ften </a:t>
            </a:r>
            <a:r>
              <a:t>d</a:t>
            </a:r>
            <a:r>
              <a:t>o </a:t>
            </a:r>
            <a:r>
              <a:t>y</a:t>
            </a:r>
            <a:r>
              <a:t>ou </a:t>
            </a:r>
            <a:r>
              <a:t>u</a:t>
            </a:r>
            <a:r>
              <a:t>se the Shop?</a:t>
            </a:r>
          </a:p>
        </p:txBody>
      </p:sp>
      <p:sp>
        <p:nvSpPr>
          <p:cNvPr id="110" name="TextBox 2"/>
          <p:cNvSpPr txBox="1"/>
          <p:nvPr/>
        </p:nvSpPr>
        <p:spPr>
          <a:xfrm>
            <a:off x="401966" y="1577186"/>
            <a:ext cx="11274554" cy="49888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ts val="2000"/>
              </a:spcBef>
              <a:defRPr sz="36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• 41% – </a:t>
            </a:r>
            <a:r>
              <a:t>s</a:t>
            </a:r>
            <a:r>
              <a:t>everal times a week </a:t>
            </a:r>
            <a:r>
              <a:t> </a:t>
            </a:r>
            <a:r>
              <a:t>(109 responses</a:t>
            </a:r>
            <a:r>
              <a:t>)</a:t>
            </a:r>
          </a:p>
          <a:p>
            <a:pPr>
              <a:spcBef>
                <a:spcPts val="2000"/>
              </a:spcBef>
              <a:defRPr sz="36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• 39% – </a:t>
            </a:r>
            <a:r>
              <a:t>a</a:t>
            </a:r>
            <a:r>
              <a:t>bout once a week </a:t>
            </a:r>
            <a:r>
              <a:t> </a:t>
            </a:r>
            <a:r>
              <a:t>(103 responses) </a:t>
            </a:r>
          </a:p>
          <a:p>
            <a:pPr>
              <a:spcBef>
                <a:spcPts val="2000"/>
              </a:spcBef>
              <a:defRPr sz="36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• 15% – </a:t>
            </a:r>
            <a:r>
              <a:t>a</a:t>
            </a:r>
            <a:r>
              <a:t>bout once a month </a:t>
            </a:r>
            <a:r>
              <a:t> </a:t>
            </a:r>
            <a:r>
              <a:t>(41 responses)</a:t>
            </a:r>
          </a:p>
          <a:p>
            <a:pPr>
              <a:spcBef>
                <a:spcPts val="2000"/>
              </a:spcBef>
              <a:defRPr sz="36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• 5% – </a:t>
            </a:r>
            <a:r>
              <a:t>le</a:t>
            </a:r>
            <a:r>
              <a:t>ss often or never </a:t>
            </a:r>
            <a:r>
              <a:t> </a:t>
            </a:r>
            <a:r>
              <a:t>(Used to: 2%, About once a year: 3%, Never: 0%)</a:t>
            </a:r>
          </a:p>
          <a:p>
            <a:pPr>
              <a:spcBef>
                <a:spcPts val="2000"/>
              </a:spcBef>
              <a:defRPr sz="36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>
              <a:spcBef>
                <a:spcPts val="2000"/>
              </a:spcBef>
              <a:defRPr sz="36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Total responses: 266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Box 1"/>
          <p:cNvSpPr txBox="1"/>
          <p:nvPr/>
        </p:nvSpPr>
        <p:spPr>
          <a:xfrm>
            <a:off x="457199" y="457200"/>
            <a:ext cx="11274554" cy="616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b="1" sz="4400">
                <a:solidFill>
                  <a:srgbClr val="FBBF24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Q3: Do </a:t>
            </a:r>
            <a:r>
              <a:t>y</a:t>
            </a:r>
            <a:r>
              <a:t>ou </a:t>
            </a:r>
            <a:r>
              <a:t>drive </a:t>
            </a:r>
            <a:r>
              <a:t>to the Shop?</a:t>
            </a:r>
          </a:p>
        </p:txBody>
      </p:sp>
      <p:sp>
        <p:nvSpPr>
          <p:cNvPr id="113" name="TextBox 2"/>
          <p:cNvSpPr txBox="1"/>
          <p:nvPr/>
        </p:nvSpPr>
        <p:spPr>
          <a:xfrm>
            <a:off x="457199" y="1828800"/>
            <a:ext cx="11274554" cy="28806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ts val="2000"/>
              </a:spcBef>
              <a:defRPr sz="36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• 69% – YES, usually drive </a:t>
            </a:r>
            <a:r>
              <a:t> </a:t>
            </a:r>
            <a:r>
              <a:t>(183 responses</a:t>
            </a:r>
            <a:r>
              <a:t>)</a:t>
            </a:r>
          </a:p>
          <a:p>
            <a:pPr>
              <a:spcBef>
                <a:spcPts val="2000"/>
              </a:spcBef>
              <a:defRPr sz="36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• 31% – NO, do not drive </a:t>
            </a:r>
            <a:r>
              <a:t> </a:t>
            </a:r>
            <a:r>
              <a:t>(81 responses) </a:t>
            </a:r>
            <a:endParaRPr sz="3200"/>
          </a:p>
          <a:p>
            <a:pPr>
              <a:spcBef>
                <a:spcPts val="2000"/>
              </a:spcBef>
              <a:defRPr sz="36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>
              <a:spcBef>
                <a:spcPts val="2000"/>
              </a:spcBef>
              <a:defRPr sz="36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Total responses: 264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extBox 1"/>
          <p:cNvSpPr txBox="1"/>
          <p:nvPr/>
        </p:nvSpPr>
        <p:spPr>
          <a:xfrm>
            <a:off x="457199" y="457200"/>
            <a:ext cx="11274554" cy="616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b="1" sz="4400">
                <a:solidFill>
                  <a:srgbClr val="FBBF24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Q4: If Yes, </a:t>
            </a:r>
            <a:r>
              <a:t>w</a:t>
            </a:r>
            <a:r>
              <a:t>here </a:t>
            </a:r>
            <a:r>
              <a:t>d</a:t>
            </a:r>
            <a:r>
              <a:t>o </a:t>
            </a:r>
            <a:r>
              <a:t>y</a:t>
            </a:r>
            <a:r>
              <a:t>ou </a:t>
            </a:r>
            <a:r>
              <a:t>u</a:t>
            </a:r>
            <a:r>
              <a:t>sually </a:t>
            </a:r>
            <a:r>
              <a:t>p</a:t>
            </a:r>
            <a:r>
              <a:t>ark?</a:t>
            </a:r>
          </a:p>
        </p:txBody>
      </p:sp>
      <p:sp>
        <p:nvSpPr>
          <p:cNvPr id="116" name="TextBox 2"/>
          <p:cNvSpPr txBox="1"/>
          <p:nvPr/>
        </p:nvSpPr>
        <p:spPr>
          <a:xfrm>
            <a:off x="457072" y="1496893"/>
            <a:ext cx="11274554" cy="49888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ts val="2000"/>
              </a:spcBef>
              <a:defRPr sz="36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• 41% – In the parking area outside the shop </a:t>
            </a:r>
            <a:r>
              <a:t> </a:t>
            </a:r>
            <a:r>
              <a:t>(87 responses)</a:t>
            </a:r>
            <a:endParaRPr sz="2400"/>
          </a:p>
          <a:p>
            <a:pPr>
              <a:spcBef>
                <a:spcPts val="2000"/>
              </a:spcBef>
              <a:defRPr sz="36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• 35% – In the tarmacked parking area </a:t>
            </a:r>
            <a:r>
              <a:t> </a:t>
            </a:r>
            <a:r>
              <a:t>(75 responses)</a:t>
            </a:r>
            <a:endParaRPr sz="2400"/>
          </a:p>
          <a:p>
            <a:pPr>
              <a:spcBef>
                <a:spcPts val="2000"/>
              </a:spcBef>
              <a:defRPr sz="36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• 19% – It varies </a:t>
            </a:r>
            <a:r>
              <a:t> </a:t>
            </a:r>
            <a:r>
              <a:t>(40 responses)</a:t>
            </a:r>
            <a:endParaRPr sz="2400"/>
          </a:p>
          <a:p>
            <a:pPr>
              <a:spcBef>
                <a:spcPts val="2000"/>
              </a:spcBef>
              <a:defRPr sz="36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• 4% – Road </a:t>
            </a:r>
            <a:r>
              <a:t>(3%) </a:t>
            </a:r>
            <a:r>
              <a:t>or Church Lane (1%)</a:t>
            </a:r>
          </a:p>
          <a:p>
            <a:pPr>
              <a:spcBef>
                <a:spcPts val="2000"/>
              </a:spcBef>
              <a:defRPr sz="36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>
              <a:spcBef>
                <a:spcPts val="2000"/>
              </a:spcBef>
              <a:defRPr sz="36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Based on 212 car users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TextBox 1"/>
          <p:cNvSpPr txBox="1"/>
          <p:nvPr/>
        </p:nvSpPr>
        <p:spPr>
          <a:xfrm>
            <a:off x="457199" y="457200"/>
            <a:ext cx="11274554" cy="616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b="1" sz="4400">
                <a:solidFill>
                  <a:srgbClr val="FBBF24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Q5: Importance of the Village Shop</a:t>
            </a:r>
          </a:p>
        </p:txBody>
      </p:sp>
      <p:sp>
        <p:nvSpPr>
          <p:cNvPr id="119" name="TextBox 2"/>
          <p:cNvSpPr txBox="1"/>
          <p:nvPr/>
        </p:nvSpPr>
        <p:spPr>
          <a:xfrm>
            <a:off x="282298" y="1828800"/>
            <a:ext cx="11449454" cy="3668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ts val="2000"/>
              </a:spcBef>
              <a:defRPr sz="36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• 98% – </a:t>
            </a:r>
            <a:r>
              <a:t>Important (85%) or </a:t>
            </a:r>
            <a:r>
              <a:t>V</a:t>
            </a:r>
            <a:r>
              <a:t>ery Important (13%)</a:t>
            </a:r>
          </a:p>
          <a:p>
            <a:pPr>
              <a:spcBef>
                <a:spcPts val="2000"/>
              </a:spcBef>
              <a:defRPr sz="36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• 2% – Neutral</a:t>
            </a:r>
            <a:r>
              <a:t> </a:t>
            </a:r>
            <a:r>
              <a:t> (5 responses)</a:t>
            </a:r>
            <a:endParaRPr sz="2800"/>
          </a:p>
          <a:p>
            <a:pPr>
              <a:spcBef>
                <a:spcPts val="2000"/>
              </a:spcBef>
              <a:defRPr sz="36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• 0% – Not important at all</a:t>
            </a:r>
            <a:r>
              <a:t>  (no responses)</a:t>
            </a:r>
          </a:p>
          <a:p>
            <a:pPr>
              <a:spcBef>
                <a:spcPts val="2000"/>
              </a:spcBef>
              <a:defRPr sz="36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>
              <a:spcBef>
                <a:spcPts val="2000"/>
              </a:spcBef>
              <a:defRPr sz="36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Total responses: 267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extBox 1"/>
          <p:cNvSpPr txBox="1"/>
          <p:nvPr/>
        </p:nvSpPr>
        <p:spPr>
          <a:xfrm>
            <a:off x="457199" y="457200"/>
            <a:ext cx="11274554" cy="616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b="1" sz="4400">
                <a:solidFill>
                  <a:srgbClr val="FBBF24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Q6: Importance of the Village Green</a:t>
            </a:r>
          </a:p>
        </p:txBody>
      </p:sp>
      <p:sp>
        <p:nvSpPr>
          <p:cNvPr id="122" name="TextBox 2"/>
          <p:cNvSpPr txBox="1"/>
          <p:nvPr/>
        </p:nvSpPr>
        <p:spPr>
          <a:xfrm>
            <a:off x="457199" y="1828800"/>
            <a:ext cx="11274554" cy="3668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ts val="2000"/>
              </a:spcBef>
              <a:defRPr sz="36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• 68% – </a:t>
            </a:r>
            <a:r>
              <a:t>Important (34%) or </a:t>
            </a:r>
            <a:r>
              <a:t>V</a:t>
            </a:r>
            <a:r>
              <a:t>ery </a:t>
            </a:r>
            <a:r>
              <a:t>I</a:t>
            </a:r>
            <a:r>
              <a:t>mportant (</a:t>
            </a:r>
            <a:r>
              <a:t>34%)</a:t>
            </a:r>
            <a:endParaRPr sz="2600"/>
          </a:p>
          <a:p>
            <a:pPr>
              <a:spcBef>
                <a:spcPts val="2000"/>
              </a:spcBef>
              <a:defRPr sz="36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• 21% – </a:t>
            </a:r>
            <a:r>
              <a:t>Neutral</a:t>
            </a:r>
            <a:r>
              <a:t> </a:t>
            </a:r>
            <a:r>
              <a:t> </a:t>
            </a:r>
            <a:r>
              <a:t>(57 responses)</a:t>
            </a:r>
            <a:endParaRPr sz="2600"/>
          </a:p>
          <a:p>
            <a:pPr>
              <a:spcBef>
                <a:spcPts val="2000"/>
              </a:spcBef>
              <a:defRPr sz="36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• 12% – Not very</a:t>
            </a:r>
            <a:r>
              <a:t> (9%) </a:t>
            </a:r>
            <a:r>
              <a:t>/</a:t>
            </a:r>
            <a:r>
              <a:t> Not </a:t>
            </a:r>
            <a:r>
              <a:t>at all</a:t>
            </a:r>
            <a:r>
              <a:t> (</a:t>
            </a:r>
            <a:r>
              <a:t>3%)</a:t>
            </a:r>
          </a:p>
          <a:p>
            <a:pPr>
              <a:spcBef>
                <a:spcPts val="2000"/>
              </a:spcBef>
              <a:defRPr sz="36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>
              <a:spcBef>
                <a:spcPts val="2000"/>
              </a:spcBef>
              <a:defRPr sz="36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Total responses: 26</a:t>
            </a:r>
            <a:r>
              <a:t>7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TextBox 1"/>
          <p:cNvSpPr txBox="1"/>
          <p:nvPr/>
        </p:nvSpPr>
        <p:spPr>
          <a:xfrm>
            <a:off x="278151" y="644144"/>
            <a:ext cx="11632521" cy="6167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b="1" sz="4400">
                <a:solidFill>
                  <a:srgbClr val="FBBF24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Q7: Is </a:t>
            </a:r>
            <a:r>
              <a:t>t</a:t>
            </a:r>
            <a:r>
              <a:t>here a </a:t>
            </a:r>
            <a:r>
              <a:t>p</a:t>
            </a:r>
            <a:r>
              <a:t>arking </a:t>
            </a:r>
            <a:r>
              <a:t>p</a:t>
            </a:r>
            <a:r>
              <a:t>roblem </a:t>
            </a:r>
            <a:r>
              <a:t>at </a:t>
            </a:r>
            <a:r>
              <a:t>the Shop?</a:t>
            </a:r>
          </a:p>
        </p:txBody>
      </p:sp>
      <p:sp>
        <p:nvSpPr>
          <p:cNvPr id="125" name="TextBox 2"/>
          <p:cNvSpPr txBox="1"/>
          <p:nvPr/>
        </p:nvSpPr>
        <p:spPr>
          <a:xfrm>
            <a:off x="389694" y="1730609"/>
            <a:ext cx="11274554" cy="3668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ts val="2000"/>
              </a:spcBef>
              <a:defRPr sz="36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• 58% – </a:t>
            </a:r>
            <a:r>
              <a:t>Yes</a:t>
            </a:r>
            <a:r>
              <a:t> </a:t>
            </a:r>
            <a:r>
              <a:t> </a:t>
            </a:r>
            <a:r>
              <a:t>(154 responses</a:t>
            </a:r>
            <a:r>
              <a:t>)</a:t>
            </a:r>
          </a:p>
          <a:p>
            <a:pPr>
              <a:spcBef>
                <a:spcPts val="2000"/>
              </a:spcBef>
              <a:defRPr sz="36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• 29% – </a:t>
            </a:r>
            <a:r>
              <a:t>No</a:t>
            </a:r>
            <a:r>
              <a:t> </a:t>
            </a:r>
            <a:r>
              <a:t> </a:t>
            </a:r>
            <a:r>
              <a:t>(77 responses) </a:t>
            </a:r>
            <a:endParaRPr sz="3200"/>
          </a:p>
          <a:p>
            <a:pPr>
              <a:spcBef>
                <a:spcPts val="2000"/>
              </a:spcBef>
              <a:defRPr sz="36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• 13% – Unsure </a:t>
            </a:r>
            <a:r>
              <a:t> </a:t>
            </a:r>
            <a:r>
              <a:t>(33 responses)</a:t>
            </a:r>
            <a:endParaRPr sz="3200"/>
          </a:p>
          <a:p>
            <a:pPr>
              <a:spcBef>
                <a:spcPts val="2000"/>
              </a:spcBef>
              <a:defRPr sz="36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>
              <a:spcBef>
                <a:spcPts val="2000"/>
              </a:spcBef>
              <a:defRPr sz="36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Total responses: 264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TextBox 1"/>
          <p:cNvSpPr txBox="1"/>
          <p:nvPr/>
        </p:nvSpPr>
        <p:spPr>
          <a:xfrm>
            <a:off x="457199" y="457200"/>
            <a:ext cx="11274554" cy="616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b="1" sz="4400">
                <a:solidFill>
                  <a:srgbClr val="FBBF24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Q8: Is Shop </a:t>
            </a:r>
            <a:r>
              <a:t>p</a:t>
            </a:r>
            <a:r>
              <a:t>arking an </a:t>
            </a:r>
            <a:r>
              <a:t>i</a:t>
            </a:r>
            <a:r>
              <a:t>ssue </a:t>
            </a:r>
            <a:r>
              <a:t>f</a:t>
            </a:r>
            <a:r>
              <a:t>or </a:t>
            </a:r>
            <a:r>
              <a:t>y</a:t>
            </a:r>
            <a:r>
              <a:t>ou?</a:t>
            </a:r>
          </a:p>
        </p:txBody>
      </p:sp>
      <p:sp>
        <p:nvSpPr>
          <p:cNvPr id="128" name="TextBox 2"/>
          <p:cNvSpPr txBox="1"/>
          <p:nvPr/>
        </p:nvSpPr>
        <p:spPr>
          <a:xfrm>
            <a:off x="894933" y="1854549"/>
            <a:ext cx="11274553" cy="4455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60947" indent="-360947">
              <a:spcBef>
                <a:spcPts val="2000"/>
              </a:spcBef>
              <a:buSzPct val="100000"/>
              <a:buChar char="•"/>
              <a:defRPr sz="36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35% - Never (87 responses)</a:t>
            </a:r>
          </a:p>
          <a:p>
            <a:pPr>
              <a:spcBef>
                <a:spcPts val="2000"/>
              </a:spcBef>
              <a:defRPr sz="36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• 46% – Sometimes </a:t>
            </a:r>
            <a:r>
              <a:t> </a:t>
            </a:r>
            <a:r>
              <a:t>(116 responses)</a:t>
            </a:r>
            <a:endParaRPr sz="2600"/>
          </a:p>
          <a:p>
            <a:pPr>
              <a:spcBef>
                <a:spcPts val="2000"/>
              </a:spcBef>
              <a:defRPr sz="36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• 13% – Usually </a:t>
            </a:r>
            <a:r>
              <a:t> </a:t>
            </a:r>
            <a:r>
              <a:t>(32 responses)</a:t>
            </a:r>
            <a:endParaRPr sz="2600"/>
          </a:p>
          <a:p>
            <a:pPr>
              <a:spcBef>
                <a:spcPts val="2000"/>
              </a:spcBef>
              <a:defRPr sz="36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•   6% – Always </a:t>
            </a:r>
            <a:r>
              <a:t> </a:t>
            </a:r>
            <a:r>
              <a:t>(16 responses)</a:t>
            </a:r>
            <a:endParaRPr sz="2600"/>
          </a:p>
          <a:p>
            <a:pPr>
              <a:spcBef>
                <a:spcPts val="2000"/>
              </a:spcBef>
              <a:defRPr sz="36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>
              <a:spcBef>
                <a:spcPts val="2000"/>
              </a:spcBef>
              <a:defRPr sz="36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Total responses: 251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TextBox 1"/>
          <p:cNvSpPr txBox="1"/>
          <p:nvPr/>
        </p:nvSpPr>
        <p:spPr>
          <a:xfrm>
            <a:off x="457199" y="457200"/>
            <a:ext cx="11274554" cy="616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b="1" sz="4400">
                <a:solidFill>
                  <a:srgbClr val="FBBF24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Q9: Benefit of </a:t>
            </a:r>
            <a:r>
              <a:t>i</a:t>
            </a:r>
            <a:r>
              <a:t>ncreasing </a:t>
            </a:r>
            <a:r>
              <a:t>s</a:t>
            </a:r>
            <a:r>
              <a:t>hop </a:t>
            </a:r>
            <a:r>
              <a:t>p</a:t>
            </a:r>
            <a:r>
              <a:t>arking?</a:t>
            </a:r>
          </a:p>
        </p:txBody>
      </p:sp>
      <p:sp>
        <p:nvSpPr>
          <p:cNvPr id="131" name="TextBox 2"/>
          <p:cNvSpPr txBox="1"/>
          <p:nvPr/>
        </p:nvSpPr>
        <p:spPr>
          <a:xfrm>
            <a:off x="457199" y="1828800"/>
            <a:ext cx="11274554" cy="4455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ts val="2000"/>
              </a:spcBef>
              <a:defRPr sz="36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• 45% – Very beneficial</a:t>
            </a:r>
            <a:r>
              <a:t> </a:t>
            </a:r>
            <a:r>
              <a:t> (120 responses)</a:t>
            </a:r>
            <a:endParaRPr sz="2600"/>
          </a:p>
          <a:p>
            <a:pPr>
              <a:spcBef>
                <a:spcPts val="2000"/>
              </a:spcBef>
              <a:defRPr sz="36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• 26% – Somewhat beneficial </a:t>
            </a:r>
            <a:r>
              <a:t> </a:t>
            </a:r>
            <a:r>
              <a:t>(68 responses) </a:t>
            </a:r>
            <a:endParaRPr sz="2600"/>
          </a:p>
          <a:p>
            <a:pPr>
              <a:spcBef>
                <a:spcPts val="2000"/>
              </a:spcBef>
              <a:defRPr sz="36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• 26% – No significant benefit </a:t>
            </a:r>
            <a:r>
              <a:t> </a:t>
            </a:r>
            <a:r>
              <a:t>(68 responses) </a:t>
            </a:r>
            <a:endParaRPr sz="2600"/>
          </a:p>
          <a:p>
            <a:pPr>
              <a:spcBef>
                <a:spcPts val="2000"/>
              </a:spcBef>
              <a:defRPr sz="36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• 3% – Unsure </a:t>
            </a:r>
            <a:r>
              <a:t> (</a:t>
            </a:r>
            <a:r>
              <a:t>8 responses) </a:t>
            </a:r>
            <a:endParaRPr sz="2600"/>
          </a:p>
          <a:p>
            <a:pPr>
              <a:spcBef>
                <a:spcPts val="2000"/>
              </a:spcBef>
              <a:defRPr sz="36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>
              <a:spcBef>
                <a:spcPts val="2000"/>
              </a:spcBef>
              <a:defRPr sz="36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Total responses: 264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TextBox 1"/>
          <p:cNvSpPr txBox="1"/>
          <p:nvPr/>
        </p:nvSpPr>
        <p:spPr>
          <a:xfrm>
            <a:off x="457199" y="457200"/>
            <a:ext cx="11274554" cy="1251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b="1" sz="4400">
                <a:solidFill>
                  <a:srgbClr val="FBBF24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Q10: Support Using Part of VG for Shop Parking?</a:t>
            </a:r>
          </a:p>
        </p:txBody>
      </p:sp>
      <p:sp>
        <p:nvSpPr>
          <p:cNvPr id="134" name="TextBox 2"/>
          <p:cNvSpPr txBox="1"/>
          <p:nvPr/>
        </p:nvSpPr>
        <p:spPr>
          <a:xfrm>
            <a:off x="457135" y="2233835"/>
            <a:ext cx="11274554" cy="3668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ts val="2000"/>
              </a:spcBef>
              <a:defRPr sz="36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• 62% – </a:t>
            </a:r>
            <a:r>
              <a:t>Support (34%) or Strongly support (28</a:t>
            </a:r>
            <a:r>
              <a:t>%</a:t>
            </a:r>
            <a:r>
              <a:t>)</a:t>
            </a:r>
          </a:p>
          <a:p>
            <a:pPr>
              <a:spcBef>
                <a:spcPts val="2000"/>
              </a:spcBef>
              <a:defRPr sz="36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• 30% – </a:t>
            </a:r>
            <a:r>
              <a:t>Oppose (17%) or Strongly </a:t>
            </a:r>
            <a:r>
              <a:t>Oppose</a:t>
            </a:r>
            <a:r>
              <a:t> (</a:t>
            </a:r>
            <a:r>
              <a:t>13%)</a:t>
            </a:r>
            <a:endParaRPr sz="2600"/>
          </a:p>
          <a:p>
            <a:pPr>
              <a:spcBef>
                <a:spcPts val="2000"/>
              </a:spcBef>
              <a:defRPr sz="36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• 8% – Neutral</a:t>
            </a:r>
            <a:r>
              <a:t> </a:t>
            </a:r>
            <a:r>
              <a:t> (20 responses)</a:t>
            </a:r>
          </a:p>
          <a:p>
            <a:pPr>
              <a:spcBef>
                <a:spcPts val="2000"/>
              </a:spcBef>
              <a:defRPr sz="36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>
              <a:spcBef>
                <a:spcPts val="2000"/>
              </a:spcBef>
              <a:defRPr sz="36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Total responses: 265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TextBox 1"/>
          <p:cNvSpPr txBox="1"/>
          <p:nvPr/>
        </p:nvSpPr>
        <p:spPr>
          <a:xfrm>
            <a:off x="457199" y="457200"/>
            <a:ext cx="11274554" cy="616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b="1" sz="4400">
                <a:solidFill>
                  <a:srgbClr val="FBBF24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Q11: Impact on Village Character?</a:t>
            </a:r>
          </a:p>
        </p:txBody>
      </p:sp>
      <p:sp>
        <p:nvSpPr>
          <p:cNvPr id="137" name="TextBox 2"/>
          <p:cNvSpPr txBox="1"/>
          <p:nvPr/>
        </p:nvSpPr>
        <p:spPr>
          <a:xfrm>
            <a:off x="263886" y="1554480"/>
            <a:ext cx="11660136" cy="4455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ts val="2000"/>
              </a:spcBef>
              <a:defRPr sz="36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• 41% – Negative impact</a:t>
            </a:r>
            <a:r>
              <a:t> </a:t>
            </a:r>
            <a:r>
              <a:t> (18% </a:t>
            </a:r>
            <a:r>
              <a:t>m</a:t>
            </a:r>
            <a:r>
              <a:t>ajor</a:t>
            </a:r>
            <a:r>
              <a:t>/</a:t>
            </a:r>
            <a:r>
              <a:t>23% </a:t>
            </a:r>
            <a:r>
              <a:t>s</a:t>
            </a:r>
            <a:r>
              <a:t>ome impact</a:t>
            </a:r>
            <a:r>
              <a:t>)</a:t>
            </a:r>
          </a:p>
          <a:p>
            <a:pPr>
              <a:spcBef>
                <a:spcPts val="2000"/>
              </a:spcBef>
              <a:defRPr sz="36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• 36% – Little impact</a:t>
            </a:r>
            <a:r>
              <a:t>  </a:t>
            </a:r>
            <a:r>
              <a:t> (91 responses)</a:t>
            </a:r>
            <a:endParaRPr sz="2600"/>
          </a:p>
          <a:p>
            <a:pPr>
              <a:spcBef>
                <a:spcPts val="2000"/>
              </a:spcBef>
              <a:defRPr sz="36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• 14% – No impact </a:t>
            </a:r>
            <a:r>
              <a:t>  </a:t>
            </a:r>
            <a:r>
              <a:t>(35 responses)</a:t>
            </a:r>
            <a:endParaRPr sz="2600"/>
          </a:p>
          <a:p>
            <a:pPr>
              <a:spcBef>
                <a:spcPts val="2000"/>
              </a:spcBef>
              <a:defRPr sz="36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• 9% – Positive impact </a:t>
            </a:r>
            <a:r>
              <a:t>  </a:t>
            </a:r>
            <a:r>
              <a:t>(24 responses)</a:t>
            </a:r>
          </a:p>
          <a:p>
            <a:pPr>
              <a:spcBef>
                <a:spcPts val="2000"/>
              </a:spcBef>
              <a:defRPr sz="36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>
              <a:spcBef>
                <a:spcPts val="2000"/>
              </a:spcBef>
              <a:defRPr sz="36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Total responses: 25</a:t>
            </a:r>
            <a:r>
              <a:t>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TextBox 1"/>
          <p:cNvSpPr txBox="1"/>
          <p:nvPr/>
        </p:nvSpPr>
        <p:spPr>
          <a:xfrm>
            <a:off x="457199" y="457200"/>
            <a:ext cx="11274554" cy="1251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b="1" sz="4400">
                <a:solidFill>
                  <a:srgbClr val="FBBF24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Q12: Support </a:t>
            </a:r>
            <a:r>
              <a:t>e</a:t>
            </a:r>
            <a:r>
              <a:t>xtending </a:t>
            </a:r>
            <a:r>
              <a:t>other end of Village Green</a:t>
            </a:r>
            <a:r>
              <a:t>?</a:t>
            </a:r>
          </a:p>
        </p:txBody>
      </p:sp>
      <p:sp>
        <p:nvSpPr>
          <p:cNvPr id="140" name="TextBox 2"/>
          <p:cNvSpPr txBox="1"/>
          <p:nvPr/>
        </p:nvSpPr>
        <p:spPr>
          <a:xfrm>
            <a:off x="457199" y="2302262"/>
            <a:ext cx="11274554" cy="3668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ts val="2000"/>
              </a:spcBef>
              <a:defRPr sz="36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• 42% –</a:t>
            </a:r>
            <a:r>
              <a:t>  </a:t>
            </a:r>
            <a:r>
              <a:t>Oppose</a:t>
            </a:r>
            <a:r>
              <a:t> (</a:t>
            </a:r>
            <a:r>
              <a:t>18%</a:t>
            </a:r>
            <a:r>
              <a:t>) or </a:t>
            </a:r>
            <a:r>
              <a:t>Strongly </a:t>
            </a:r>
            <a:r>
              <a:t>O</a:t>
            </a:r>
            <a:r>
              <a:t>ppose </a:t>
            </a:r>
            <a:r>
              <a:t>(</a:t>
            </a:r>
            <a:r>
              <a:t>24%)</a:t>
            </a:r>
            <a:endParaRPr sz="2600"/>
          </a:p>
          <a:p>
            <a:pPr>
              <a:spcBef>
                <a:spcPts val="2000"/>
              </a:spcBef>
              <a:defRPr sz="36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• 32% – Strongly</a:t>
            </a:r>
            <a:r>
              <a:t> support (</a:t>
            </a:r>
            <a:r>
              <a:t>17%</a:t>
            </a:r>
            <a:r>
              <a:t>) or </a:t>
            </a:r>
            <a:r>
              <a:t>Support</a:t>
            </a:r>
            <a:r>
              <a:t> (</a:t>
            </a:r>
            <a:r>
              <a:t>15%)</a:t>
            </a:r>
          </a:p>
          <a:p>
            <a:pPr>
              <a:spcBef>
                <a:spcPts val="2000"/>
              </a:spcBef>
              <a:defRPr sz="36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• 25% – Neutral (66 responses)</a:t>
            </a:r>
          </a:p>
          <a:p>
            <a:pPr>
              <a:spcBef>
                <a:spcPts val="2000"/>
              </a:spcBef>
              <a:defRPr sz="36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>
              <a:spcBef>
                <a:spcPts val="2000"/>
              </a:spcBef>
              <a:defRPr sz="36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Total responses: 260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Box 1"/>
          <p:cNvSpPr txBox="1"/>
          <p:nvPr/>
        </p:nvSpPr>
        <p:spPr>
          <a:xfrm>
            <a:off x="457199" y="457200"/>
            <a:ext cx="11274554" cy="616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b="1" sz="4400">
                <a:solidFill>
                  <a:srgbClr val="FBBF24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Q13: Core Priority View</a:t>
            </a:r>
          </a:p>
        </p:txBody>
      </p:sp>
      <p:sp>
        <p:nvSpPr>
          <p:cNvPr id="143" name="TextBox 2"/>
          <p:cNvSpPr txBox="1"/>
          <p:nvPr/>
        </p:nvSpPr>
        <p:spPr>
          <a:xfrm>
            <a:off x="457199" y="1828800"/>
            <a:ext cx="11274554" cy="3668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ts val="2000"/>
              </a:spcBef>
              <a:defRPr sz="36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• 70% – Supporting Village Shop (175 responses)</a:t>
            </a:r>
            <a:endParaRPr sz="2800"/>
          </a:p>
          <a:p>
            <a:pPr>
              <a:spcBef>
                <a:spcPts val="2000"/>
              </a:spcBef>
              <a:defRPr sz="36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• 18% – Preserving Village Green (45 responses) </a:t>
            </a:r>
          </a:p>
          <a:p>
            <a:pPr>
              <a:spcBef>
                <a:spcPts val="2000"/>
              </a:spcBef>
              <a:defRPr sz="36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• 12% – No preference (31 responses)</a:t>
            </a:r>
            <a:endParaRPr sz="2800"/>
          </a:p>
          <a:p>
            <a:pPr>
              <a:spcBef>
                <a:spcPts val="2000"/>
              </a:spcBef>
              <a:defRPr sz="36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>
              <a:spcBef>
                <a:spcPts val="2000"/>
              </a:spcBef>
              <a:defRPr sz="36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Total responses: 25</a:t>
            </a:r>
            <a:r>
              <a:t>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TextBox 1"/>
          <p:cNvSpPr txBox="1"/>
          <p:nvPr/>
        </p:nvSpPr>
        <p:spPr>
          <a:xfrm>
            <a:off x="457199" y="457200"/>
            <a:ext cx="11274554" cy="518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b="1" sz="3600">
                <a:solidFill>
                  <a:srgbClr val="FBBF24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Q14: Preferences</a:t>
            </a:r>
            <a:r>
              <a:t> in rank order</a:t>
            </a:r>
          </a:p>
        </p:txBody>
      </p:sp>
      <p:sp>
        <p:nvSpPr>
          <p:cNvPr id="146" name="TextBox 2"/>
          <p:cNvSpPr txBox="1"/>
          <p:nvPr/>
        </p:nvSpPr>
        <p:spPr>
          <a:xfrm>
            <a:off x="452373" y="1333246"/>
            <a:ext cx="11274554" cy="6184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ts val="2000"/>
              </a:spcBef>
              <a:defRPr sz="32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Parish Council to best protect shop’s future but preserve Village Green</a:t>
            </a:r>
          </a:p>
          <a:p>
            <a:pPr>
              <a:spcBef>
                <a:spcPts val="2000"/>
              </a:spcBef>
              <a:defRPr sz="32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Allow part of Village Green for parking.</a:t>
            </a:r>
          </a:p>
          <a:p>
            <a:pPr>
              <a:spcBef>
                <a:spcPts val="2000"/>
              </a:spcBef>
              <a:defRPr sz="32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Part of Village Green for parking with balancing land.</a:t>
            </a:r>
          </a:p>
          <a:p>
            <a:pPr>
              <a:spcBef>
                <a:spcPts val="2000"/>
              </a:spcBef>
              <a:defRPr sz="32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Leave all parking arrangements untouched.</a:t>
            </a:r>
          </a:p>
          <a:p>
            <a:pPr>
              <a:spcBef>
                <a:spcPts val="2000"/>
              </a:spcBef>
              <a:defRPr sz="32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Village Green unchanged &amp; no parking changes</a:t>
            </a:r>
            <a:endParaRPr sz="2000"/>
          </a:p>
          <a:p>
            <a:pPr>
              <a:spcBef>
                <a:spcPts val="2000"/>
              </a:spcBef>
              <a:defRPr sz="32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2000"/>
          </a:p>
          <a:p>
            <a:pPr>
              <a:spcBef>
                <a:spcPts val="2000"/>
              </a:spcBef>
              <a:defRPr sz="32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2000"/>
          </a:p>
          <a:p>
            <a:pPr>
              <a:spcBef>
                <a:spcPts val="2000"/>
              </a:spcBef>
              <a:defRPr sz="32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2000"/>
          </a:p>
          <a:p>
            <a:pPr>
              <a:spcBef>
                <a:spcPts val="2000"/>
              </a:spcBef>
              <a:defRPr sz="32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TextBox 1"/>
          <p:cNvSpPr txBox="1"/>
          <p:nvPr/>
        </p:nvSpPr>
        <p:spPr>
          <a:xfrm>
            <a:off x="457199" y="457200"/>
            <a:ext cx="11274554" cy="7158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b="1" sz="5000">
                <a:solidFill>
                  <a:srgbClr val="FBBF24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Q&amp;A Session</a:t>
            </a:r>
          </a:p>
        </p:txBody>
      </p:sp>
      <p:sp>
        <p:nvSpPr>
          <p:cNvPr id="149" name="TextBox 2"/>
          <p:cNvSpPr txBox="1"/>
          <p:nvPr/>
        </p:nvSpPr>
        <p:spPr>
          <a:xfrm>
            <a:off x="457200" y="2286000"/>
            <a:ext cx="10595380" cy="26266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ts val="2000"/>
              </a:spcBef>
              <a:defRPr sz="36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Please</a:t>
            </a:r>
            <a:r>
              <a:t>, now, use this opportunity to </a:t>
            </a:r>
            <a:r>
              <a:t>share your thoughts, questions, and comments.</a:t>
            </a:r>
            <a:endParaRPr sz="3200"/>
          </a:p>
          <a:p>
            <a:pPr>
              <a:spcBef>
                <a:spcPts val="2000"/>
              </a:spcBef>
              <a:defRPr sz="36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>
              <a:spcBef>
                <a:spcPts val="2000"/>
              </a:spcBef>
              <a:defRPr sz="3600">
                <a:solidFill>
                  <a:srgbClr val="F9FAF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And thank you for joining us this evening!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